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9" r:id="rId3"/>
    <p:sldId id="259" r:id="rId4"/>
    <p:sldId id="256" r:id="rId5"/>
    <p:sldId id="270" r:id="rId6"/>
    <p:sldId id="257" r:id="rId7"/>
    <p:sldId id="260" r:id="rId8"/>
    <p:sldId id="261" r:id="rId9"/>
    <p:sldId id="262" r:id="rId10"/>
    <p:sldId id="263" r:id="rId11"/>
    <p:sldId id="264" r:id="rId12"/>
    <p:sldId id="265" r:id="rId13"/>
    <p:sldId id="271" r:id="rId14"/>
    <p:sldId id="266" r:id="rId15"/>
    <p:sldId id="267" r:id="rId16"/>
    <p:sldId id="273"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92" r:id="rId32"/>
    <p:sldId id="287" r:id="rId33"/>
    <p:sldId id="290" r:id="rId34"/>
    <p:sldId id="288" r:id="rId35"/>
    <p:sldId id="291" r:id="rId36"/>
    <p:sldId id="293" r:id="rId37"/>
    <p:sldId id="289" r:id="rId38"/>
    <p:sldId id="294" r:id="rId39"/>
    <p:sldId id="295"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8" autoAdjust="0"/>
    <p:restoredTop sz="94676" autoAdjust="0"/>
  </p:normalViewPr>
  <p:slideViewPr>
    <p:cSldViewPr>
      <p:cViewPr>
        <p:scale>
          <a:sx n="69" d="100"/>
          <a:sy n="69" d="100"/>
        </p:scale>
        <p:origin x="-942" y="-4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FFD1E469-B597-4B91-95AE-7FC802D5A2E2}"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4324C-74F7-4EF6-8B5F-B77CCD89BD3A}" type="slidenum">
              <a:rPr lang="en-US" smtClean="0"/>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D1E469-B597-4B91-95AE-7FC802D5A2E2}"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4324C-74F7-4EF6-8B5F-B77CCD89BD3A}"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D1E469-B597-4B91-95AE-7FC802D5A2E2}"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4324C-74F7-4EF6-8B5F-B77CCD89BD3A}"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D1E469-B597-4B91-95AE-7FC802D5A2E2}"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4324C-74F7-4EF6-8B5F-B77CCD89BD3A}"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FFD1E469-B597-4B91-95AE-7FC802D5A2E2}" type="datetimeFigureOut">
              <a:rPr lang="en-US" smtClean="0"/>
              <a:t>10/16/2024</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A674324C-74F7-4EF6-8B5F-B77CCD89BD3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FD1E469-B597-4B91-95AE-7FC802D5A2E2}"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4324C-74F7-4EF6-8B5F-B77CCD89BD3A}"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FD1E469-B597-4B91-95AE-7FC802D5A2E2}"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74324C-74F7-4EF6-8B5F-B77CCD89BD3A}"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FD1E469-B597-4B91-95AE-7FC802D5A2E2}"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4324C-74F7-4EF6-8B5F-B77CCD89BD3A}"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D1E469-B597-4B91-95AE-7FC802D5A2E2}" type="datetimeFigureOut">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74324C-74F7-4EF6-8B5F-B77CCD89BD3A}"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FD1E469-B597-4B91-95AE-7FC802D5A2E2}"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4324C-74F7-4EF6-8B5F-B77CCD89BD3A}" type="slidenum">
              <a:rPr lang="en-US" smtClean="0"/>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FFD1E469-B597-4B91-95AE-7FC802D5A2E2}"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4324C-74F7-4EF6-8B5F-B77CCD89BD3A}" type="slidenum">
              <a:rPr lang="en-US" smtClean="0"/>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FFD1E469-B597-4B91-95AE-7FC802D5A2E2}" type="datetimeFigureOut">
              <a:rPr lang="en-US" smtClean="0"/>
              <a:t>10/16/2024</a:t>
            </a:fld>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A674324C-74F7-4EF6-8B5F-B77CCD89BD3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3.jp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6135086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2" name="Title 1"/>
          <p:cNvSpPr>
            <a:spLocks noGrp="1"/>
          </p:cNvSpPr>
          <p:nvPr>
            <p:ph type="title"/>
          </p:nvPr>
        </p:nvSpPr>
        <p:spPr/>
        <p:txBody>
          <a:bodyPr/>
          <a:lstStyle/>
          <a:p>
            <a:r>
              <a:rPr lang="en-US" dirty="0" smtClean="0"/>
              <a:t>Timoty Berners-Lee</a:t>
            </a:r>
            <a:endParaRPr lang="en-US" dirty="0"/>
          </a:p>
        </p:txBody>
      </p:sp>
    </p:spTree>
    <p:extLst>
      <p:ext uri="{BB962C8B-B14F-4D97-AF65-F5344CB8AC3E}">
        <p14:creationId xmlns:p14="http://schemas.microsoft.com/office/powerpoint/2010/main" val="344051976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228600"/>
            <a:ext cx="8229600" cy="6553200"/>
          </a:xfrm>
          <a:solidFill>
            <a:schemeClr val="bg2">
              <a:lumMod val="10000"/>
              <a:lumOff val="90000"/>
            </a:schemeClr>
          </a:solidFill>
        </p:spPr>
        <p:txBody>
          <a:bodyPr/>
          <a:lstStyle/>
          <a:p>
            <a:pPr marL="0" indent="0">
              <a:buNone/>
            </a:pPr>
            <a:r>
              <a:rPr lang="en-US" dirty="0" smtClean="0">
                <a:solidFill>
                  <a:schemeClr val="bg1"/>
                </a:solidFill>
              </a:rPr>
              <a:t>2. </a:t>
            </a:r>
            <a:r>
              <a:rPr lang="en-US" u="sng" dirty="0" smtClean="0">
                <a:solidFill>
                  <a:schemeClr val="bg1"/>
                </a:solidFill>
              </a:rPr>
              <a:t>1990: </a:t>
            </a:r>
            <a:r>
              <a:rPr lang="en-US" dirty="0" smtClean="0">
                <a:solidFill>
                  <a:schemeClr val="bg1"/>
                </a:solidFill>
              </a:rPr>
              <a:t>Berners-lee writes the first web browser and server software</a:t>
            </a:r>
          </a:p>
          <a:p>
            <a:pPr marL="0" indent="0">
              <a:buNone/>
            </a:pPr>
            <a:r>
              <a:rPr lang="en-US" dirty="0" smtClean="0">
                <a:solidFill>
                  <a:schemeClr val="bg1"/>
                </a:solidFill>
              </a:rPr>
              <a:t>3. </a:t>
            </a:r>
            <a:r>
              <a:rPr lang="en-US" u="sng" dirty="0" smtClean="0">
                <a:solidFill>
                  <a:schemeClr val="bg1"/>
                </a:solidFill>
              </a:rPr>
              <a:t>1991: </a:t>
            </a:r>
            <a:r>
              <a:rPr lang="en-US" dirty="0" smtClean="0">
                <a:solidFill>
                  <a:schemeClr val="bg1"/>
                </a:solidFill>
              </a:rPr>
              <a:t>the first website is launched.</a:t>
            </a:r>
          </a:p>
          <a:p>
            <a:pPr marL="0" indent="0">
              <a:buNone/>
            </a:pPr>
            <a:r>
              <a:rPr lang="en-US" dirty="0" smtClean="0">
                <a:solidFill>
                  <a:schemeClr val="bg1"/>
                </a:solidFill>
              </a:rPr>
              <a:t>4. </a:t>
            </a:r>
            <a:r>
              <a:rPr lang="en-US" u="sng" dirty="0" smtClean="0">
                <a:solidFill>
                  <a:schemeClr val="bg1"/>
                </a:solidFill>
              </a:rPr>
              <a:t>1993: </a:t>
            </a:r>
            <a:r>
              <a:rPr lang="en-US" dirty="0" smtClean="0">
                <a:solidFill>
                  <a:schemeClr val="bg1"/>
                </a:solidFill>
              </a:rPr>
              <a:t> the world wide web is made available to the public.</a:t>
            </a:r>
          </a:p>
          <a:p>
            <a:pPr marL="0" indent="0">
              <a:buNone/>
            </a:pPr>
            <a:r>
              <a:rPr lang="en-US" dirty="0" smtClean="0">
                <a:solidFill>
                  <a:schemeClr val="bg1"/>
                </a:solidFill>
              </a:rPr>
              <a:t>5. </a:t>
            </a:r>
            <a:r>
              <a:rPr lang="en-US" u="sng" dirty="0" smtClean="0">
                <a:solidFill>
                  <a:schemeClr val="bg1"/>
                </a:solidFill>
              </a:rPr>
              <a:t>1994: </a:t>
            </a:r>
            <a:r>
              <a:rPr lang="en-US" dirty="0" smtClean="0">
                <a:solidFill>
                  <a:schemeClr val="bg1"/>
                </a:solidFill>
              </a:rPr>
              <a:t> Netscape Navigator is released becoming first commercial web browser.</a:t>
            </a:r>
          </a:p>
          <a:p>
            <a:pPr marL="0" indent="0">
              <a:buNone/>
            </a:pPr>
            <a:r>
              <a:rPr lang="en-US" dirty="0" smtClean="0">
                <a:solidFill>
                  <a:schemeClr val="bg1"/>
                </a:solidFill>
              </a:rPr>
              <a:t>6. </a:t>
            </a:r>
            <a:r>
              <a:rPr lang="en-US" u="sng" dirty="0" smtClean="0">
                <a:solidFill>
                  <a:schemeClr val="bg1"/>
                </a:solidFill>
              </a:rPr>
              <a:t>1995: </a:t>
            </a:r>
            <a:r>
              <a:rPr lang="en-US" dirty="0" smtClean="0">
                <a:solidFill>
                  <a:schemeClr val="bg1"/>
                </a:solidFill>
              </a:rPr>
              <a:t> internet explorer is released by Microsoft</a:t>
            </a:r>
          </a:p>
          <a:p>
            <a:pPr marL="0" indent="0">
              <a:buNone/>
            </a:pPr>
            <a:r>
              <a:rPr lang="en-US" dirty="0" smtClean="0">
                <a:solidFill>
                  <a:schemeClr val="bg1"/>
                </a:solidFill>
              </a:rPr>
              <a:t>7. </a:t>
            </a:r>
            <a:r>
              <a:rPr lang="en-US" u="sng" dirty="0" smtClean="0">
                <a:solidFill>
                  <a:schemeClr val="bg1"/>
                </a:solidFill>
              </a:rPr>
              <a:t>1998: </a:t>
            </a:r>
            <a:r>
              <a:rPr lang="en-US" dirty="0" smtClean="0">
                <a:solidFill>
                  <a:schemeClr val="bg1"/>
                </a:solidFill>
              </a:rPr>
              <a:t>Google is founded, revolutionizing search engines.</a:t>
            </a:r>
          </a:p>
          <a:p>
            <a:pPr marL="0" indent="0">
              <a:buNone/>
            </a:pPr>
            <a:r>
              <a:rPr lang="en-US" dirty="0" smtClean="0">
                <a:solidFill>
                  <a:schemeClr val="bg1"/>
                </a:solidFill>
              </a:rPr>
              <a:t>8. </a:t>
            </a:r>
            <a:r>
              <a:rPr lang="en-US" u="sng" dirty="0" smtClean="0">
                <a:solidFill>
                  <a:schemeClr val="bg1"/>
                </a:solidFill>
              </a:rPr>
              <a:t>2000: </a:t>
            </a:r>
            <a:r>
              <a:rPr lang="en-US" dirty="0" smtClean="0">
                <a:solidFill>
                  <a:schemeClr val="bg1"/>
                </a:solidFill>
              </a:rPr>
              <a:t>broadband  internet becomes widely available</a:t>
            </a:r>
          </a:p>
          <a:p>
            <a:pPr marL="0" indent="0">
              <a:buNone/>
            </a:pPr>
            <a:r>
              <a:rPr lang="en-US" dirty="0" smtClean="0">
                <a:solidFill>
                  <a:schemeClr val="bg1"/>
                </a:solidFill>
              </a:rPr>
              <a:t>9. </a:t>
            </a:r>
            <a:r>
              <a:rPr lang="en-US" u="sng" dirty="0" smtClean="0">
                <a:solidFill>
                  <a:schemeClr val="bg1"/>
                </a:solidFill>
              </a:rPr>
              <a:t>2004:</a:t>
            </a:r>
            <a:r>
              <a:rPr lang="en-US" dirty="0" smtClean="0">
                <a:solidFill>
                  <a:schemeClr val="bg1"/>
                </a:solidFill>
              </a:rPr>
              <a:t> Facebook is launched, marking the rise of social media</a:t>
            </a:r>
          </a:p>
          <a:p>
            <a:pPr marL="0" indent="0">
              <a:buNone/>
            </a:pPr>
            <a:r>
              <a:rPr lang="en-US" dirty="0" smtClean="0">
                <a:solidFill>
                  <a:schemeClr val="bg1"/>
                </a:solidFill>
              </a:rPr>
              <a:t>10. </a:t>
            </a:r>
            <a:r>
              <a:rPr lang="en-US" u="sng" dirty="0" smtClean="0">
                <a:solidFill>
                  <a:schemeClr val="bg1"/>
                </a:solidFill>
              </a:rPr>
              <a:t>2007:</a:t>
            </a:r>
            <a:r>
              <a:rPr lang="en-US" dirty="0" smtClean="0">
                <a:solidFill>
                  <a:schemeClr val="bg1"/>
                </a:solidFill>
              </a:rPr>
              <a:t> IPhone is released, popularizing mobile internet </a:t>
            </a:r>
          </a:p>
          <a:p>
            <a:pPr marL="0" indent="0">
              <a:buNone/>
            </a:pPr>
            <a:r>
              <a:rPr lang="en-US" dirty="0" smtClean="0">
                <a:solidFill>
                  <a:schemeClr val="bg1"/>
                </a:solidFill>
              </a:rPr>
              <a:t>11. </a:t>
            </a:r>
            <a:r>
              <a:rPr lang="en-US" u="sng" dirty="0" smtClean="0">
                <a:solidFill>
                  <a:schemeClr val="bg1"/>
                </a:solidFill>
              </a:rPr>
              <a:t>2010:</a:t>
            </a:r>
            <a:r>
              <a:rPr lang="en-US" dirty="0" smtClean="0">
                <a:solidFill>
                  <a:schemeClr val="bg1"/>
                </a:solidFill>
              </a:rPr>
              <a:t> cloud computing, big data, and AI emerge.</a:t>
            </a:r>
            <a:endParaRPr lang="en-US" dirty="0">
              <a:solidFill>
                <a:schemeClr val="bg1"/>
              </a:solidFill>
            </a:endParaRPr>
          </a:p>
        </p:txBody>
      </p:sp>
    </p:spTree>
    <p:extLst>
      <p:ext uri="{BB962C8B-B14F-4D97-AF65-F5344CB8AC3E}">
        <p14:creationId xmlns:p14="http://schemas.microsoft.com/office/powerpoint/2010/main" val="48085161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762000"/>
            <a:ext cx="6301581" cy="5592763"/>
          </a:xfrm>
        </p:spPr>
      </p:pic>
      <p:sp>
        <p:nvSpPr>
          <p:cNvPr id="2" name="Title 1"/>
          <p:cNvSpPr>
            <a:spLocks noGrp="1"/>
          </p:cNvSpPr>
          <p:nvPr>
            <p:ph type="title"/>
          </p:nvPr>
        </p:nvSpPr>
        <p:spPr>
          <a:xfrm>
            <a:off x="381000" y="2819400"/>
            <a:ext cx="8229600" cy="1173162"/>
          </a:xfrm>
          <a:noFill/>
          <a:effectLst>
            <a:reflection blurRad="6350" stA="52000" endA="300" endPos="35000" dir="5400000" sy="-100000" algn="bl" rotWithShape="0"/>
          </a:effectLst>
        </p:spPr>
        <p:txBody>
          <a:bodyPr>
            <a:normAutofit/>
          </a:bodyPr>
          <a:lstStyle/>
          <a:p>
            <a:r>
              <a:rPr lang="en-US" dirty="0" smtClean="0">
                <a:solidFill>
                  <a:srgbClr val="FF0000"/>
                </a:solidFill>
              </a:rPr>
              <a:t>EVOLUTION OF WEB TECHNOLOGIES</a:t>
            </a:r>
            <a:endParaRPr lang="en-US" dirty="0">
              <a:solidFill>
                <a:srgbClr val="FF0000"/>
              </a:solidFill>
            </a:endParaRPr>
          </a:p>
        </p:txBody>
      </p:sp>
    </p:spTree>
    <p:extLst>
      <p:ext uri="{BB962C8B-B14F-4D97-AF65-F5344CB8AC3E}">
        <p14:creationId xmlns:p14="http://schemas.microsoft.com/office/powerpoint/2010/main" val="2906420274"/>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76200"/>
            <a:ext cx="8991600" cy="6781800"/>
          </a:xfrm>
        </p:spPr>
      </p:pic>
    </p:spTree>
    <p:extLst>
      <p:ext uri="{BB962C8B-B14F-4D97-AF65-F5344CB8AC3E}">
        <p14:creationId xmlns:p14="http://schemas.microsoft.com/office/powerpoint/2010/main" val="2746075054"/>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INTERNET</a:t>
            </a:r>
            <a:endParaRPr lang="en-US" dirty="0"/>
          </a:p>
        </p:txBody>
      </p:sp>
      <p:sp>
        <p:nvSpPr>
          <p:cNvPr id="3" name="Content Placeholder 2"/>
          <p:cNvSpPr>
            <a:spLocks noGrp="1"/>
          </p:cNvSpPr>
          <p:nvPr>
            <p:ph idx="1"/>
          </p:nvPr>
        </p:nvSpPr>
        <p:spPr/>
        <p:txBody>
          <a:bodyPr/>
          <a:lstStyle/>
          <a:p>
            <a:r>
              <a:rPr lang="en-US" dirty="0" smtClean="0"/>
              <a:t>To start with, the full meaning of INTERNET is INTERnational NETwork</a:t>
            </a:r>
          </a:p>
          <a:p>
            <a:r>
              <a:rPr lang="en-US" dirty="0" smtClean="0"/>
              <a:t>Internet, is a world wide “</a:t>
            </a:r>
            <a:r>
              <a:rPr lang="en-US" i="1" dirty="0" smtClean="0"/>
              <a:t>network of networks”</a:t>
            </a:r>
            <a:r>
              <a:rPr lang="en-US" dirty="0" smtClean="0"/>
              <a:t> it consists of millions of smaller domestic, academic, business and government computer networks, which together carry various information and services such as  electronic mail, online chat, file transfer and interlinked web pages and other documents of the world wide web. </a:t>
            </a:r>
            <a:endParaRPr lang="en-US" dirty="0"/>
          </a:p>
        </p:txBody>
      </p:sp>
    </p:spTree>
    <p:extLst>
      <p:ext uri="{BB962C8B-B14F-4D97-AF65-F5344CB8AC3E}">
        <p14:creationId xmlns:p14="http://schemas.microsoft.com/office/powerpoint/2010/main" val="177633672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6837" y="1600200"/>
            <a:ext cx="4525963" cy="4525963"/>
          </a:xfrm>
        </p:spPr>
      </p:pic>
      <p:sp>
        <p:nvSpPr>
          <p:cNvPr id="2" name="Title 1"/>
          <p:cNvSpPr>
            <a:spLocks noGrp="1"/>
          </p:cNvSpPr>
          <p:nvPr>
            <p:ph type="title"/>
          </p:nvPr>
        </p:nvSpPr>
        <p:spPr>
          <a:xfrm>
            <a:off x="762000" y="1600200"/>
            <a:ext cx="8229600" cy="2316162"/>
          </a:xfrm>
        </p:spPr>
        <p:txBody>
          <a:bodyPr/>
          <a:lstStyle/>
          <a:p>
            <a:pPr algn="ctr"/>
            <a:r>
              <a:rPr lang="en-US" dirty="0" smtClean="0">
                <a:solidFill>
                  <a:srgbClr val="FF0000"/>
                </a:solidFill>
              </a:rPr>
              <a:t>HISTORY </a:t>
            </a:r>
            <a:r>
              <a:rPr lang="en-US" dirty="0">
                <a:solidFill>
                  <a:srgbClr val="FF0000"/>
                </a:solidFill>
              </a:rPr>
              <a:t>OF INTERNET</a:t>
            </a:r>
          </a:p>
        </p:txBody>
      </p:sp>
    </p:spTree>
    <p:extLst>
      <p:ext uri="{BB962C8B-B14F-4D97-AF65-F5344CB8AC3E}">
        <p14:creationId xmlns:p14="http://schemas.microsoft.com/office/powerpoint/2010/main" val="341511026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 y="-53181"/>
            <a:ext cx="9067800" cy="6911181"/>
          </a:xfrm>
        </p:spPr>
      </p:pic>
    </p:spTree>
    <p:extLst>
      <p:ext uri="{BB962C8B-B14F-4D97-AF65-F5344CB8AC3E}">
        <p14:creationId xmlns:p14="http://schemas.microsoft.com/office/powerpoint/2010/main" val="3212416247"/>
      </p:ext>
    </p:extLst>
  </p:cSld>
  <p:clrMapOvr>
    <a:masterClrMapping/>
  </p:clrMapOvr>
  <mc:AlternateContent xmlns:mc="http://schemas.openxmlformats.org/markup-compatibility/2006">
    <mc:Choice xmlns:p14="http://schemas.microsoft.com/office/powerpoint/2010/main" Requires="p14">
      <p:transition spd="slow" p14:dur="1200" advTm="5000">
        <p14:prism dir="u"/>
      </p:transition>
    </mc:Choice>
    <mc:Fallback>
      <p:transition spd="slow" advTm="5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Obioha_Ogbonna_-_Daalu_Nna.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52400" y="152400"/>
            <a:ext cx="8763000" cy="6477000"/>
          </a:xfrm>
        </p:spPr>
      </p:pic>
    </p:spTree>
    <p:extLst>
      <p:ext uri="{BB962C8B-B14F-4D97-AF65-F5344CB8AC3E}">
        <p14:creationId xmlns:p14="http://schemas.microsoft.com/office/powerpoint/2010/main" val="188590742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BASIC TERMINOLOGIES ASSOCIATED WITH THE WORLD WIDE WEB</a:t>
            </a:r>
            <a:endParaRPr lang="en-US" dirty="0"/>
          </a:p>
        </p:txBody>
      </p:sp>
      <p:sp>
        <p:nvSpPr>
          <p:cNvPr id="3" name="Content Placeholder 2"/>
          <p:cNvSpPr>
            <a:spLocks noGrp="1"/>
          </p:cNvSpPr>
          <p:nvPr>
            <p:ph idx="1"/>
          </p:nvPr>
        </p:nvSpPr>
        <p:spPr/>
        <p:txBody>
          <a:bodyPr>
            <a:normAutofit lnSpcReduction="10000"/>
          </a:bodyPr>
          <a:lstStyle/>
          <a:p>
            <a:pPr marL="457200" indent="-457200">
              <a:buAutoNum type="arabicPeriod"/>
            </a:pPr>
            <a:r>
              <a:rPr lang="en-US" dirty="0" smtClean="0"/>
              <a:t>Web browser</a:t>
            </a:r>
          </a:p>
          <a:p>
            <a:pPr marL="457200" indent="-457200">
              <a:buAutoNum type="arabicPeriod"/>
            </a:pPr>
            <a:r>
              <a:rPr lang="en-US" dirty="0" smtClean="0"/>
              <a:t>Website</a:t>
            </a:r>
          </a:p>
          <a:p>
            <a:pPr marL="457200" indent="-457200">
              <a:buAutoNum type="arabicPeriod"/>
            </a:pPr>
            <a:r>
              <a:rPr lang="en-US" dirty="0" smtClean="0"/>
              <a:t>Webpage</a:t>
            </a:r>
          </a:p>
          <a:p>
            <a:pPr marL="457200" indent="-457200">
              <a:buAutoNum type="arabicPeriod"/>
            </a:pPr>
            <a:r>
              <a:rPr lang="en-US" dirty="0" smtClean="0"/>
              <a:t>Home page</a:t>
            </a:r>
          </a:p>
          <a:p>
            <a:pPr marL="457200" indent="-457200">
              <a:buAutoNum type="arabicPeriod"/>
            </a:pPr>
            <a:r>
              <a:rPr lang="en-US" dirty="0" smtClean="0"/>
              <a:t>Blog</a:t>
            </a:r>
          </a:p>
          <a:p>
            <a:pPr marL="457200" indent="-457200">
              <a:buAutoNum type="arabicPeriod"/>
            </a:pPr>
            <a:r>
              <a:rPr lang="en-US" dirty="0" smtClean="0"/>
              <a:t>Search engines</a:t>
            </a:r>
          </a:p>
          <a:p>
            <a:pPr marL="457200" indent="-457200">
              <a:buAutoNum type="arabicPeriod"/>
            </a:pPr>
            <a:r>
              <a:rPr lang="en-US" dirty="0" smtClean="0"/>
              <a:t>Hyperlink</a:t>
            </a:r>
          </a:p>
          <a:p>
            <a:pPr marL="457200" indent="-457200">
              <a:buAutoNum type="arabicPeriod"/>
            </a:pPr>
            <a:r>
              <a:rPr lang="en-US" dirty="0" smtClean="0"/>
              <a:t>Html</a:t>
            </a:r>
          </a:p>
          <a:p>
            <a:pPr marL="457200" indent="-457200">
              <a:buAutoNum type="arabicPeriod"/>
            </a:pPr>
            <a:r>
              <a:rPr lang="en-US" dirty="0" smtClean="0"/>
              <a:t>http &amp; https</a:t>
            </a:r>
          </a:p>
          <a:p>
            <a:pPr marL="457200" indent="-457200">
              <a:buAutoNum type="arabicPeriod"/>
            </a:pPr>
            <a:r>
              <a:rPr lang="en-US" dirty="0" smtClean="0"/>
              <a:t>URL</a:t>
            </a:r>
          </a:p>
          <a:p>
            <a:pPr marL="457200" indent="-457200">
              <a:buAutoNum type="arabicPeriod"/>
            </a:pPr>
            <a:r>
              <a:rPr lang="en-US" dirty="0" smtClean="0"/>
              <a:t>Web hosting</a:t>
            </a:r>
          </a:p>
          <a:p>
            <a:endParaRPr lang="en-US" dirty="0"/>
          </a:p>
        </p:txBody>
      </p:sp>
    </p:spTree>
    <p:extLst>
      <p:ext uri="{BB962C8B-B14F-4D97-AF65-F5344CB8AC3E}">
        <p14:creationId xmlns:p14="http://schemas.microsoft.com/office/powerpoint/2010/main" val="263785847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
        <p:nvSpPr>
          <p:cNvPr id="3" name="Content Placeholder 2"/>
          <p:cNvSpPr>
            <a:spLocks noGrp="1"/>
          </p:cNvSpPr>
          <p:nvPr>
            <p:ph idx="1"/>
          </p:nvPr>
        </p:nvSpPr>
        <p:spPr>
          <a:xfrm>
            <a:off x="457200" y="3124200"/>
            <a:ext cx="8229600" cy="3001963"/>
          </a:xfrm>
        </p:spPr>
        <p:txBody>
          <a:bodyPr>
            <a:normAutofit/>
          </a:bodyPr>
          <a:lstStyle/>
          <a:p>
            <a:pPr marL="0" indent="0" algn="ctr">
              <a:buNone/>
            </a:pPr>
            <a:r>
              <a:rPr lang="en-US" sz="4000" dirty="0" smtClean="0">
                <a:solidFill>
                  <a:srgbClr val="FF0000"/>
                </a:solidFill>
              </a:rPr>
              <a:t>1. COMPUTER, PHONES</a:t>
            </a:r>
            <a:endParaRPr lang="en-US" sz="4000" dirty="0">
              <a:solidFill>
                <a:srgbClr val="FF0000"/>
              </a:solidFill>
            </a:endParaRPr>
          </a:p>
        </p:txBody>
      </p:sp>
      <p:sp>
        <p:nvSpPr>
          <p:cNvPr id="2" name="Title 1"/>
          <p:cNvSpPr>
            <a:spLocks noGrp="1"/>
          </p:cNvSpPr>
          <p:nvPr>
            <p:ph type="title"/>
          </p:nvPr>
        </p:nvSpPr>
        <p:spPr/>
        <p:txBody>
          <a:bodyPr>
            <a:normAutofit fontScale="90000"/>
          </a:bodyPr>
          <a:lstStyle/>
          <a:p>
            <a:pPr algn="ctr"/>
            <a:r>
              <a:rPr lang="en-US" dirty="0" smtClean="0"/>
              <a:t>BASIC REQUIREMENTS TO LOG ONTO TO THE WEB</a:t>
            </a:r>
            <a:endParaRPr lang="en-US" dirty="0"/>
          </a:p>
        </p:txBody>
      </p:sp>
    </p:spTree>
    <p:extLst>
      <p:ext uri="{BB962C8B-B14F-4D97-AF65-F5344CB8AC3E}">
        <p14:creationId xmlns:p14="http://schemas.microsoft.com/office/powerpoint/2010/main" val="3467640104"/>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endParaRPr lang="en-US" dirty="0" smtClean="0"/>
          </a:p>
          <a:p>
            <a:pPr marL="0" indent="0">
              <a:buNone/>
            </a:pPr>
            <a:endParaRPr lang="en-US" dirty="0"/>
          </a:p>
        </p:txBody>
      </p:sp>
      <p:pic>
        <p:nvPicPr>
          <p:cNvPr id="7"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23018"/>
            <a:ext cx="8763000" cy="6728618"/>
          </a:xfrm>
          <a:prstGeom prst="rect">
            <a:avLst/>
          </a:prstGeom>
        </p:spPr>
      </p:pic>
      <p:sp>
        <p:nvSpPr>
          <p:cNvPr id="2" name="Title 1"/>
          <p:cNvSpPr>
            <a:spLocks noGrp="1"/>
          </p:cNvSpPr>
          <p:nvPr>
            <p:ph type="title"/>
          </p:nvPr>
        </p:nvSpPr>
        <p:spPr/>
        <p:txBody>
          <a:bodyPr>
            <a:normAutofit/>
          </a:bodyPr>
          <a:lstStyle/>
          <a:p>
            <a:pPr algn="ctr"/>
            <a:r>
              <a:rPr lang="en-US" sz="5400" dirty="0">
                <a:solidFill>
                  <a:srgbClr val="00B0F0"/>
                </a:solidFill>
                <a:latin typeface="Cooper Black" pitchFamily="18" charset="0"/>
              </a:rPr>
              <a:t>PRESENTATION</a:t>
            </a:r>
            <a:endParaRPr lang="en-US" sz="5400" dirty="0">
              <a:solidFill>
                <a:srgbClr val="00B0F0"/>
              </a:solidFill>
            </a:endParaRPr>
          </a:p>
        </p:txBody>
      </p:sp>
      <p:sp>
        <p:nvSpPr>
          <p:cNvPr id="5" name="Rectangle 4"/>
          <p:cNvSpPr/>
          <p:nvPr/>
        </p:nvSpPr>
        <p:spPr>
          <a:xfrm>
            <a:off x="2948600" y="5638800"/>
            <a:ext cx="4572000" cy="646331"/>
          </a:xfrm>
          <a:prstGeom prst="rect">
            <a:avLst/>
          </a:prstGeom>
          <a:solidFill>
            <a:schemeClr val="bg2">
              <a:lumMod val="75000"/>
              <a:lumOff val="25000"/>
            </a:schemeClr>
          </a:solidFill>
        </p:spPr>
        <p:txBody>
          <a:bodyPr>
            <a:spAutoFit/>
          </a:bodyPr>
          <a:lstStyle/>
          <a:p>
            <a:r>
              <a:rPr lang="en-US" b="1" dirty="0" smtClean="0">
                <a:latin typeface="Blackadder ITC" pitchFamily="82" charset="0"/>
              </a:rPr>
              <a:t>BY:</a:t>
            </a:r>
          </a:p>
          <a:p>
            <a:r>
              <a:rPr lang="en-US" dirty="0" smtClean="0">
                <a:latin typeface="Embassy BT" pitchFamily="66" charset="0"/>
              </a:rPr>
              <a:t> </a:t>
            </a:r>
            <a:r>
              <a:rPr lang="en-US" b="1" dirty="0" smtClean="0">
                <a:solidFill>
                  <a:schemeClr val="bg2">
                    <a:lumMod val="50000"/>
                  </a:schemeClr>
                </a:solidFill>
                <a:latin typeface="Times New Roman" pitchFamily="18" charset="0"/>
                <a:cs typeface="Times New Roman" pitchFamily="18" charset="0"/>
              </a:rPr>
              <a:t>OKERE  EMMANUEL EMMANDIBUS</a:t>
            </a:r>
            <a:endParaRPr lang="en-US"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133138738"/>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MODEM</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600200"/>
            <a:ext cx="7010400" cy="4525963"/>
          </a:xfrm>
        </p:spPr>
      </p:pic>
    </p:spTree>
    <p:extLst>
      <p:ext uri="{BB962C8B-B14F-4D97-AF65-F5344CB8AC3E}">
        <p14:creationId xmlns:p14="http://schemas.microsoft.com/office/powerpoint/2010/main" val="1672813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Wi-Fi</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1752600"/>
            <a:ext cx="4525963" cy="452596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1619250"/>
            <a:ext cx="4191000" cy="5238750"/>
          </a:xfrm>
          <a:prstGeom prst="rect">
            <a:avLst/>
          </a:prstGeom>
        </p:spPr>
      </p:pic>
    </p:spTree>
    <p:extLst>
      <p:ext uri="{BB962C8B-B14F-4D97-AF65-F5344CB8AC3E}">
        <p14:creationId xmlns:p14="http://schemas.microsoft.com/office/powerpoint/2010/main" val="3878548157"/>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447800"/>
            <a:ext cx="3505200" cy="4267200"/>
          </a:xfrm>
          <a:prstGeom prst="rect">
            <a:avLst/>
          </a:prstGeom>
        </p:spPr>
      </p:pic>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67200" y="1600200"/>
            <a:ext cx="3322108" cy="4525963"/>
          </a:xfrm>
        </p:spPr>
      </p:pic>
      <p:sp>
        <p:nvSpPr>
          <p:cNvPr id="2" name="Title 1"/>
          <p:cNvSpPr>
            <a:spLocks noGrp="1"/>
          </p:cNvSpPr>
          <p:nvPr>
            <p:ph type="title"/>
          </p:nvPr>
        </p:nvSpPr>
        <p:spPr/>
        <p:txBody>
          <a:bodyPr/>
          <a:lstStyle/>
          <a:p>
            <a:r>
              <a:rPr lang="en-US" dirty="0" smtClean="0"/>
              <a:t>4. ROUTER</a:t>
            </a:r>
            <a:endParaRPr lang="en-US" dirty="0"/>
          </a:p>
        </p:txBody>
      </p:sp>
    </p:spTree>
    <p:extLst>
      <p:ext uri="{BB962C8B-B14F-4D97-AF65-F5344CB8AC3E}">
        <p14:creationId xmlns:p14="http://schemas.microsoft.com/office/powerpoint/2010/main" val="249025268"/>
      </p:ext>
    </p:extLst>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APPLICATION SOFTWARE</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981200"/>
            <a:ext cx="38100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1891145"/>
            <a:ext cx="4191000" cy="4343400"/>
          </a:xfrm>
          <a:prstGeom prst="rect">
            <a:avLst/>
          </a:prstGeom>
        </p:spPr>
      </p:pic>
    </p:spTree>
    <p:extLst>
      <p:ext uri="{BB962C8B-B14F-4D97-AF65-F5344CB8AC3E}">
        <p14:creationId xmlns:p14="http://schemas.microsoft.com/office/powerpoint/2010/main" val="251140484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92762"/>
          </a:xfrm>
        </p:spPr>
        <p:txBody>
          <a:bodyPr/>
          <a:lstStyle/>
          <a:p>
            <a:r>
              <a:rPr lang="en-US" dirty="0" smtClean="0"/>
              <a:t>6. ISP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7347243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SWITCH</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36945355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1143000"/>
          </a:xfrm>
        </p:spPr>
        <p:txBody>
          <a:bodyPr>
            <a:normAutofit fontScale="90000"/>
          </a:bodyPr>
          <a:lstStyle/>
          <a:p>
            <a:pPr algn="ctr"/>
            <a:r>
              <a:rPr lang="en-US" dirty="0" smtClean="0"/>
              <a:t>IMPACT OF THE WORLD WIDE WEB TO THE PHYSICAL WORLD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9018" y="1600200"/>
            <a:ext cx="4525963" cy="4525963"/>
          </a:xfrm>
        </p:spPr>
      </p:pic>
    </p:spTree>
    <p:extLst>
      <p:ext uri="{BB962C8B-B14F-4D97-AF65-F5344CB8AC3E}">
        <p14:creationId xmlns:p14="http://schemas.microsoft.com/office/powerpoint/2010/main" val="99303544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457200" indent="-457200">
              <a:buAutoNum type="arabicPeriod"/>
            </a:pPr>
            <a:r>
              <a:rPr lang="en-US" dirty="0" smtClean="0"/>
              <a:t>GLOBAL AUDIENCE</a:t>
            </a:r>
          </a:p>
          <a:p>
            <a:pPr marL="457200" indent="-457200">
              <a:buAutoNum type="arabicPeriod"/>
            </a:pPr>
            <a:r>
              <a:rPr lang="en-US" dirty="0" smtClean="0"/>
              <a:t>AVAILABILITY</a:t>
            </a:r>
          </a:p>
          <a:p>
            <a:pPr marL="457200" indent="-457200">
              <a:buAutoNum type="arabicPeriod"/>
            </a:pPr>
            <a:r>
              <a:rPr lang="en-US" dirty="0" smtClean="0"/>
              <a:t>RELATIVELY INEXPENSIVE</a:t>
            </a:r>
          </a:p>
          <a:p>
            <a:pPr marL="457200" indent="-457200">
              <a:buAutoNum type="arabicPeriod"/>
            </a:pPr>
            <a:r>
              <a:rPr lang="en-US" dirty="0" smtClean="0"/>
              <a:t>MULTIMEDIA ACCESS</a:t>
            </a:r>
          </a:p>
          <a:p>
            <a:pPr marL="457200" indent="-457200">
              <a:buAutoNum type="arabicPeriod"/>
            </a:pPr>
            <a:r>
              <a:rPr lang="en-US" dirty="0" smtClean="0"/>
              <a:t>ENHANCES LEARNING</a:t>
            </a:r>
          </a:p>
          <a:p>
            <a:pPr marL="457200" indent="-457200">
              <a:buAutoNum type="arabicPeriod"/>
            </a:pPr>
            <a:r>
              <a:rPr lang="en-US" dirty="0" smtClean="0"/>
              <a:t>PROMOTES BUSINESS</a:t>
            </a:r>
            <a:endParaRPr lang="en-US" dirty="0"/>
          </a:p>
        </p:txBody>
      </p:sp>
    </p:spTree>
    <p:extLst>
      <p:ext uri="{BB962C8B-B14F-4D97-AF65-F5344CB8AC3E}">
        <p14:creationId xmlns:p14="http://schemas.microsoft.com/office/powerpoint/2010/main" val="7686567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381000"/>
            <a:ext cx="8382000" cy="5996781"/>
          </a:xfrm>
        </p:spPr>
      </p:pic>
    </p:spTree>
    <p:extLst>
      <p:ext uri="{BB962C8B-B14F-4D97-AF65-F5344CB8AC3E}">
        <p14:creationId xmlns:p14="http://schemas.microsoft.com/office/powerpoint/2010/main" val="2385003596"/>
      </p:ext>
    </p:extLst>
  </p:cSld>
  <p:clrMapOvr>
    <a:masterClrMapping/>
  </p:clrMapOvr>
  <mc:AlternateContent xmlns:mc="http://schemas.openxmlformats.org/markup-compatibility/2006">
    <mc:Choice xmlns:p14="http://schemas.microsoft.com/office/powerpoint/2010/main" Requires="p14">
      <p:transition spd="slow" p14:dur="2500">
        <p:wheel spokes="1"/>
      </p:transition>
    </mc:Choice>
    <mc:Fallback>
      <p:transition spd="slow">
        <p:wheel spokes="1"/>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lstStyle/>
          <a:p>
            <a:pPr algn="ctr"/>
            <a:r>
              <a:rPr lang="en-US" u="sng" dirty="0" smtClean="0">
                <a:solidFill>
                  <a:srgbClr val="00B0F0"/>
                </a:solidFill>
              </a:rPr>
              <a:t>  ABUSES TO THE WORLD WIDE WEB</a:t>
            </a:r>
            <a:endParaRPr lang="en-US" u="sng" dirty="0">
              <a:solidFill>
                <a:srgbClr val="00B0F0"/>
              </a:solidFill>
            </a:endParaRP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842232720"/>
      </p:ext>
    </p:extLst>
  </p:cSld>
  <p:clrMapOvr>
    <a:masterClrMapping/>
  </p:clrMapOvr>
  <mc:AlternateContent xmlns:mc="http://schemas.openxmlformats.org/markup-compatibility/2006">
    <mc:Choice xmlns:p14="http://schemas.microsoft.com/office/powerpoint/2010/main" Requires="p14">
      <p:transition spd="slow" p14:dur="1750">
        <p:fad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200" y="228600"/>
            <a:ext cx="3514344" cy="1066800"/>
          </a:xfrm>
          <a:gradFill flip="none" rotWithShape="1">
            <a:gsLst>
              <a:gs pos="0">
                <a:schemeClr val="bg2">
                  <a:lumMod val="50000"/>
                  <a:lumOff val="50000"/>
                  <a:tint val="66000"/>
                  <a:satMod val="160000"/>
                </a:schemeClr>
              </a:gs>
              <a:gs pos="50000">
                <a:schemeClr val="bg2">
                  <a:lumMod val="50000"/>
                  <a:lumOff val="50000"/>
                  <a:tint val="44500"/>
                  <a:satMod val="160000"/>
                </a:schemeClr>
              </a:gs>
              <a:gs pos="100000">
                <a:schemeClr val="bg2">
                  <a:lumMod val="50000"/>
                  <a:lumOff val="50000"/>
                  <a:tint val="23500"/>
                  <a:satMod val="160000"/>
                </a:schemeClr>
              </a:gs>
            </a:gsLst>
            <a:lin ang="10800000" scaled="1"/>
            <a:tileRect/>
          </a:gradFill>
        </p:spPr>
        <p:txBody>
          <a:bodyPr>
            <a:normAutofit/>
          </a:bodyPr>
          <a:lstStyle/>
          <a:p>
            <a:pPr marL="45720" indent="0" algn="ctr">
              <a:buNone/>
            </a:pPr>
            <a:r>
              <a:rPr lang="en-US" sz="4000" dirty="0" smtClean="0">
                <a:solidFill>
                  <a:schemeClr val="accent2">
                    <a:lumMod val="60000"/>
                    <a:lumOff val="40000"/>
                  </a:schemeClr>
                </a:solidFill>
                <a:latin typeface="Algerian" pitchFamily="82" charset="0"/>
              </a:rPr>
              <a:t>PRESENTS</a:t>
            </a:r>
            <a:endParaRPr lang="en-US" dirty="0">
              <a:solidFill>
                <a:schemeClr val="accent2">
                  <a:lumMod val="60000"/>
                  <a:lumOff val="40000"/>
                </a:schemeClr>
              </a:solidFill>
              <a:latin typeface="Algerian"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07473"/>
            <a:ext cx="8839200" cy="5943600"/>
          </a:xfrm>
          <a:prstGeom prst="rect">
            <a:avLst/>
          </a:prstGeom>
        </p:spPr>
      </p:pic>
    </p:spTree>
    <p:extLst>
      <p:ext uri="{BB962C8B-B14F-4D97-AF65-F5344CB8AC3E}">
        <p14:creationId xmlns:p14="http://schemas.microsoft.com/office/powerpoint/2010/main" val="1665017909"/>
      </p:ext>
    </p:extLst>
  </p:cSld>
  <p:clrMapOvr>
    <a:masterClrMapping/>
  </p:clrMapOvr>
  <mc:AlternateContent xmlns:mc="http://schemas.openxmlformats.org/markup-compatibility/2006">
    <mc:Choice xmlns:p14="http://schemas.microsoft.com/office/powerpoint/2010/main" Requires="p14">
      <p:transition spd="slow" p14:dur="25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150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1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1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1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1. ADDICTION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362200"/>
            <a:ext cx="5334000" cy="4114800"/>
          </a:xfrm>
          <a:prstGeom prst="rect">
            <a:avLst/>
          </a:prstGeom>
        </p:spPr>
      </p:pic>
    </p:spTree>
    <p:extLst>
      <p:ext uri="{BB962C8B-B14F-4D97-AF65-F5344CB8AC3E}">
        <p14:creationId xmlns:p14="http://schemas.microsoft.com/office/powerpoint/2010/main" val="4096860453"/>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9018" y="1600200"/>
            <a:ext cx="4525963" cy="4525963"/>
          </a:xfrm>
        </p:spPr>
      </p:pic>
    </p:spTree>
    <p:extLst>
      <p:ext uri="{BB962C8B-B14F-4D97-AF65-F5344CB8AC3E}">
        <p14:creationId xmlns:p14="http://schemas.microsoft.com/office/powerpoint/2010/main" val="3694683113"/>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PORNOGRAPHY</a:t>
            </a:r>
            <a:endParaRPr lang="en-US" dirty="0"/>
          </a:p>
        </p:txBody>
      </p:sp>
    </p:spTree>
    <p:extLst>
      <p:ext uri="{BB962C8B-B14F-4D97-AF65-F5344CB8AC3E}">
        <p14:creationId xmlns:p14="http://schemas.microsoft.com/office/powerpoint/2010/main" val="4291415395"/>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9018" y="1600200"/>
            <a:ext cx="4525963" cy="4525963"/>
          </a:xfrm>
        </p:spPr>
      </p:pic>
    </p:spTree>
    <p:extLst>
      <p:ext uri="{BB962C8B-B14F-4D97-AF65-F5344CB8AC3E}">
        <p14:creationId xmlns:p14="http://schemas.microsoft.com/office/powerpoint/2010/main" val="308326337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 FRAUD</a:t>
            </a:r>
            <a:endParaRPr lang="en-US" dirty="0"/>
          </a:p>
          <a:p>
            <a:pPr marL="0" indent="0">
              <a:buNone/>
            </a:pPr>
            <a:r>
              <a:rPr lang="en-US" dirty="0" smtClean="0"/>
              <a:t> PIRACY </a:t>
            </a:r>
          </a:p>
          <a:p>
            <a:pPr marL="0" indent="0">
              <a:buNone/>
            </a:pPr>
            <a:r>
              <a:rPr lang="en-US" dirty="0"/>
              <a:t> </a:t>
            </a:r>
            <a:r>
              <a:rPr lang="en-US" dirty="0" smtClean="0"/>
              <a:t>HACKING</a:t>
            </a:r>
          </a:p>
          <a:p>
            <a:pPr marL="0" indent="0">
              <a:buNone/>
            </a:pPr>
            <a:r>
              <a:rPr lang="en-US" dirty="0" smtClean="0"/>
              <a:t>PLAGIARISM</a:t>
            </a:r>
          </a:p>
          <a:p>
            <a:pPr marL="0" indent="0">
              <a:buNone/>
            </a:pPr>
            <a:endParaRPr lang="en-US" dirty="0"/>
          </a:p>
        </p:txBody>
      </p:sp>
    </p:spTree>
    <p:extLst>
      <p:ext uri="{BB962C8B-B14F-4D97-AF65-F5344CB8AC3E}">
        <p14:creationId xmlns:p14="http://schemas.microsoft.com/office/powerpoint/2010/main" val="3261915714"/>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9018" y="1600200"/>
            <a:ext cx="4525963" cy="4525963"/>
          </a:xfrm>
        </p:spPr>
      </p:pic>
    </p:spTree>
    <p:extLst>
      <p:ext uri="{BB962C8B-B14F-4D97-AF65-F5344CB8AC3E}">
        <p14:creationId xmlns:p14="http://schemas.microsoft.com/office/powerpoint/2010/main" val="310942559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STATISTICS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76500980"/>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DEVELOPMENTS</a:t>
            </a:r>
            <a:endParaRPr lang="en-US" dirty="0"/>
          </a:p>
        </p:txBody>
      </p:sp>
      <p:sp>
        <p:nvSpPr>
          <p:cNvPr id="3" name="Content Placeholder 2"/>
          <p:cNvSpPr>
            <a:spLocks noGrp="1"/>
          </p:cNvSpPr>
          <p:nvPr>
            <p:ph idx="1"/>
          </p:nvPr>
        </p:nvSpPr>
        <p:spPr/>
        <p:txBody>
          <a:bodyPr/>
          <a:lstStyle/>
          <a:p>
            <a:r>
              <a:rPr lang="en-US" dirty="0" smtClean="0"/>
              <a:t>INCREASED AI INTEGRATION</a:t>
            </a:r>
          </a:p>
          <a:p>
            <a:r>
              <a:rPr lang="en-US" dirty="0" smtClean="0"/>
              <a:t>IMPROVED CYBERSECURITY</a:t>
            </a:r>
          </a:p>
          <a:p>
            <a:r>
              <a:rPr lang="en-US" dirty="0" smtClean="0"/>
              <a:t>ENHANCED USER EXPERIENCE</a:t>
            </a:r>
          </a:p>
          <a:p>
            <a:r>
              <a:rPr lang="en-US" dirty="0" smtClean="0"/>
              <a:t>EXPANDED INTERNET ACCESSIBILITY</a:t>
            </a:r>
          </a:p>
          <a:p>
            <a:r>
              <a:rPr lang="en-US" dirty="0" smtClean="0"/>
              <a:t>EMERGING TECHNOLOGIES (</a:t>
            </a:r>
            <a:r>
              <a:rPr lang="en-US" dirty="0" err="1" smtClean="0"/>
              <a:t>e.g</a:t>
            </a:r>
            <a:r>
              <a:rPr lang="en-US" dirty="0" smtClean="0"/>
              <a:t> AR, VR, </a:t>
            </a:r>
            <a:r>
              <a:rPr lang="en-US" dirty="0" err="1" smtClean="0"/>
              <a:t>Blockchain</a:t>
            </a:r>
            <a:r>
              <a:rPr lang="en-US" dirty="0" smtClean="0"/>
              <a:t>)</a:t>
            </a:r>
            <a:endParaRPr lang="en-US" dirty="0"/>
          </a:p>
        </p:txBody>
      </p:sp>
    </p:spTree>
    <p:extLst>
      <p:ext uri="{BB962C8B-B14F-4D97-AF65-F5344CB8AC3E}">
        <p14:creationId xmlns:p14="http://schemas.microsoft.com/office/powerpoint/2010/main" val="1394289902"/>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9018" y="1600200"/>
            <a:ext cx="4525963" cy="4525963"/>
          </a:xfrm>
        </p:spPr>
      </p:pic>
    </p:spTree>
    <p:extLst>
      <p:ext uri="{BB962C8B-B14F-4D97-AF65-F5344CB8AC3E}">
        <p14:creationId xmlns:p14="http://schemas.microsoft.com/office/powerpoint/2010/main" val="3896241163"/>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t>SOFTWARE FOR WEBSITE DESIGN</a:t>
            </a:r>
            <a:endParaRPr lang="en-US" u="sng"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9019" y="2506977"/>
            <a:ext cx="2918316" cy="2313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26" y="2590800"/>
            <a:ext cx="2357673" cy="3505200"/>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551709"/>
            <a:ext cx="2819400" cy="3394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8800" y="1981200"/>
            <a:ext cx="3200400" cy="4267200"/>
          </a:xfrm>
          <a:prstGeom prst="rect">
            <a:avLst/>
          </a:prstGeom>
        </p:spPr>
      </p:pic>
    </p:spTree>
    <p:extLst>
      <p:ext uri="{BB962C8B-B14F-4D97-AF65-F5344CB8AC3E}">
        <p14:creationId xmlns:p14="http://schemas.microsoft.com/office/powerpoint/2010/main" val="5945611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838200" y="762000"/>
            <a:ext cx="7175351" cy="609600"/>
          </a:xfrm>
        </p:spPr>
        <p:txBody>
          <a:bodyPr>
            <a:normAutofit fontScale="90000"/>
          </a:bodyPr>
          <a:lstStyle/>
          <a:p>
            <a:pPr algn="ctr"/>
            <a:r>
              <a:rPr lang="en-US" i="1" dirty="0">
                <a:solidFill>
                  <a:srgbClr val="00B0F0"/>
                </a:solidFill>
              </a:rPr>
              <a:t>WORLD WIDE WEB</a:t>
            </a:r>
            <a:br>
              <a:rPr lang="en-US" i="1" dirty="0">
                <a:solidFill>
                  <a:srgbClr val="00B0F0"/>
                </a:solidFill>
              </a:rPr>
            </a:br>
            <a:r>
              <a:rPr lang="en-US" i="1" dirty="0">
                <a:solidFill>
                  <a:srgbClr val="00B0F0"/>
                </a:solidFill>
              </a:rPr>
              <a:t/>
            </a:r>
            <a:br>
              <a:rPr lang="en-US" i="1" dirty="0">
                <a:solidFill>
                  <a:srgbClr val="00B0F0"/>
                </a:solidFill>
              </a:rPr>
            </a:br>
            <a:r>
              <a:rPr lang="en-US" sz="2400" dirty="0">
                <a:solidFill>
                  <a:srgbClr val="00B0F0"/>
                </a:solidFill>
              </a:rPr>
              <a:t>(WWW)</a:t>
            </a:r>
            <a:endParaRPr lang="en-US" dirty="0">
              <a:solidFill>
                <a:srgbClr val="00B0F0"/>
              </a:solidFill>
            </a:endParaRPr>
          </a:p>
        </p:txBody>
      </p:sp>
    </p:spTree>
    <p:extLst>
      <p:ext uri="{BB962C8B-B14F-4D97-AF65-F5344CB8AC3E}">
        <p14:creationId xmlns:p14="http://schemas.microsoft.com/office/powerpoint/2010/main" val="3249935432"/>
      </p:ext>
    </p:extLst>
  </p:cSld>
  <p:clrMapOvr>
    <a:masterClrMapping/>
  </p:clrMapOvr>
  <mc:AlternateContent xmlns:mc="http://schemas.openxmlformats.org/markup-compatibility/2006">
    <mc:Choice xmlns:p14="http://schemas.microsoft.com/office/powerpoint/2010/main" Requires="p14">
      <p:transition spd="slow" p14:dur="4250">
        <p14:flas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11336243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8305800" cy="6172200"/>
          </a:xfrm>
        </p:spPr>
        <p:txBody>
          <a:bodyPr>
            <a:normAutofit/>
          </a:bodyPr>
          <a:lstStyle/>
          <a:p>
            <a:r>
              <a:rPr lang="en-US" u="sng" dirty="0" smtClean="0"/>
              <a:t>CONTENT:</a:t>
            </a:r>
          </a:p>
          <a:p>
            <a:r>
              <a:rPr lang="en-US" dirty="0" smtClean="0"/>
              <a:t>INTRODUCTION OF WWW</a:t>
            </a:r>
          </a:p>
          <a:p>
            <a:r>
              <a:rPr lang="en-US" dirty="0" smtClean="0"/>
              <a:t>MEANING OF WWW</a:t>
            </a:r>
          </a:p>
          <a:p>
            <a:r>
              <a:rPr lang="en-US" dirty="0" smtClean="0"/>
              <a:t>HISTORY OF WWW</a:t>
            </a:r>
          </a:p>
          <a:p>
            <a:r>
              <a:rPr lang="en-US" dirty="0" smtClean="0"/>
              <a:t>EVOLUTION OF WEB TECHNOLOGIES</a:t>
            </a:r>
          </a:p>
          <a:p>
            <a:r>
              <a:rPr lang="en-US" dirty="0" smtClean="0"/>
              <a:t>WHAT IS INTERNET</a:t>
            </a:r>
          </a:p>
          <a:p>
            <a:r>
              <a:rPr lang="en-US" dirty="0" smtClean="0"/>
              <a:t>BASIS TERMINOLOGIES OF WWW</a:t>
            </a:r>
          </a:p>
          <a:p>
            <a:r>
              <a:rPr lang="en-US" dirty="0" smtClean="0"/>
              <a:t>REQUIREMENTS TO ACCESS WWW</a:t>
            </a:r>
          </a:p>
          <a:p>
            <a:r>
              <a:rPr lang="en-US" dirty="0" smtClean="0"/>
              <a:t>IMPACTS OF WWW TO THE PHYSICAL WORLD</a:t>
            </a:r>
          </a:p>
          <a:p>
            <a:r>
              <a:rPr lang="en-US" dirty="0" smtClean="0"/>
              <a:t>STATISTICS OF THE USEAGE OF THE WEB</a:t>
            </a:r>
          </a:p>
          <a:p>
            <a:r>
              <a:rPr lang="en-US" dirty="0" smtClean="0"/>
              <a:t>FUTURE DEVELOPMENT S TO THE WEB</a:t>
            </a:r>
          </a:p>
          <a:p>
            <a:r>
              <a:rPr lang="en-US" dirty="0" smtClean="0"/>
              <a:t>SOFTWARE FOR WEBSITE DESIGN</a:t>
            </a:r>
          </a:p>
          <a:p>
            <a:r>
              <a:rPr lang="en-US" dirty="0" smtClean="0"/>
              <a:t>REFERENCES</a:t>
            </a:r>
            <a:endParaRPr lang="en-US" dirty="0"/>
          </a:p>
        </p:txBody>
      </p:sp>
    </p:spTree>
    <p:extLst>
      <p:ext uri="{BB962C8B-B14F-4D97-AF65-F5344CB8AC3E}">
        <p14:creationId xmlns:p14="http://schemas.microsoft.com/office/powerpoint/2010/main" val="3504879518"/>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anim calcmode="lin" valueType="num">
                                      <p:cBhvr>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anim calcmode="lin" valueType="num">
                                      <p:cBhvr>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500"/>
                                        <p:tgtEl>
                                          <p:spTgt spid="3">
                                            <p:txEl>
                                              <p:pRg st="7" end="7"/>
                                            </p:txEl>
                                          </p:spTgt>
                                        </p:tgtEl>
                                      </p:cBhvr>
                                    </p:animEffect>
                                    <p:anim calcmode="lin" valueType="num">
                                      <p:cBhvr>
                                        <p:cTn id="5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500"/>
                                        <p:tgtEl>
                                          <p:spTgt spid="3">
                                            <p:txEl>
                                              <p:pRg st="8" end="8"/>
                                            </p:txEl>
                                          </p:spTgt>
                                        </p:tgtEl>
                                      </p:cBhvr>
                                    </p:animEffect>
                                    <p:anim calcmode="lin" valueType="num">
                                      <p:cBhvr>
                                        <p:cTn id="6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500"/>
                                        <p:tgtEl>
                                          <p:spTgt spid="3">
                                            <p:txEl>
                                              <p:pRg st="9" end="9"/>
                                            </p:txEl>
                                          </p:spTgt>
                                        </p:tgtEl>
                                      </p:cBhvr>
                                    </p:animEffect>
                                    <p:anim calcmode="lin" valueType="num">
                                      <p:cBhvr>
                                        <p:cTn id="7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500"/>
                                        <p:tgtEl>
                                          <p:spTgt spid="3">
                                            <p:txEl>
                                              <p:pRg st="10" end="10"/>
                                            </p:txEl>
                                          </p:spTgt>
                                        </p:tgtEl>
                                      </p:cBhvr>
                                    </p:animEffect>
                                    <p:anim calcmode="lin" valueType="num">
                                      <p:cBhvr>
                                        <p:cTn id="78"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7"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500"/>
                                        <p:tgtEl>
                                          <p:spTgt spid="3">
                                            <p:txEl>
                                              <p:pRg st="11" end="11"/>
                                            </p:txEl>
                                          </p:spTgt>
                                        </p:tgtEl>
                                      </p:cBhvr>
                                    </p:animEffect>
                                    <p:anim calcmode="lin" valueType="num">
                                      <p:cBhvr>
                                        <p:cTn id="8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5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grpId="0"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500"/>
                                        <p:tgtEl>
                                          <p:spTgt spid="3">
                                            <p:txEl>
                                              <p:pRg st="12" end="12"/>
                                            </p:txEl>
                                          </p:spTgt>
                                        </p:tgtEl>
                                      </p:cBhvr>
                                    </p:animEffect>
                                    <p:anim calcmode="lin" valueType="num">
                                      <p:cBhvr>
                                        <p:cTn id="92"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153400" cy="6858000"/>
          </a:xfrm>
          <a:solidFill>
            <a:schemeClr val="tx2">
              <a:lumMod val="75000"/>
            </a:schemeClr>
          </a:solidFill>
        </p:spPr>
        <p:txBody>
          <a:bodyPr>
            <a:normAutofit/>
          </a:bodyPr>
          <a:lstStyle/>
          <a:p>
            <a:pPr algn="ctr"/>
            <a:r>
              <a:rPr lang="en-US" dirty="0"/>
              <a:t>	</a:t>
            </a:r>
            <a:r>
              <a:rPr lang="en-US" dirty="0" smtClean="0"/>
              <a:t/>
            </a:r>
            <a:br>
              <a:rPr lang="en-US" dirty="0" smtClean="0"/>
            </a:br>
            <a:r>
              <a:rPr lang="en-US" dirty="0" smtClean="0"/>
              <a:t>    		I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
        <p:nvSpPr>
          <p:cNvPr id="5" name="Rectangle 4"/>
          <p:cNvSpPr/>
          <p:nvPr/>
        </p:nvSpPr>
        <p:spPr>
          <a:xfrm>
            <a:off x="2819400" y="6248400"/>
            <a:ext cx="4205676" cy="584775"/>
          </a:xfrm>
          <a:prstGeom prst="rect">
            <a:avLst/>
          </a:prstGeom>
        </p:spPr>
        <p:txBody>
          <a:bodyPr wrap="square">
            <a:spAutoFit/>
          </a:bodyPr>
          <a:lstStyle/>
          <a:p>
            <a:r>
              <a:rPr lang="en-US" sz="3200" dirty="0" smtClean="0"/>
              <a:t>INTRODUCTION</a:t>
            </a:r>
            <a:endParaRPr lang="en-US" sz="3200" dirty="0"/>
          </a:p>
        </p:txBody>
      </p:sp>
    </p:spTree>
    <p:extLst>
      <p:ext uri="{BB962C8B-B14F-4D97-AF65-F5344CB8AC3E}">
        <p14:creationId xmlns:p14="http://schemas.microsoft.com/office/powerpoint/2010/main" val="2505517796"/>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44562"/>
          </a:xfr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ctr"/>
            <a:r>
              <a:rPr lang="en-US" sz="3200" dirty="0" smtClean="0">
                <a:latin typeface="Cooper Black" pitchFamily="18" charset="0"/>
              </a:rPr>
              <a:t>WHAT IS </a:t>
            </a:r>
            <a:r>
              <a:rPr lang="en-US" sz="3200" dirty="0" smtClean="0">
                <a:solidFill>
                  <a:srgbClr val="0000FF"/>
                </a:solidFill>
                <a:latin typeface="Cooper Black" pitchFamily="18" charset="0"/>
              </a:rPr>
              <a:t>WWW?</a:t>
            </a:r>
            <a:endParaRPr lang="en-US" sz="3200" dirty="0">
              <a:solidFill>
                <a:srgbClr val="0000FF"/>
              </a:solidFill>
              <a:latin typeface="Cooper Black" pitchFamily="18" charset="0"/>
            </a:endParaRPr>
          </a:p>
        </p:txBody>
      </p:sp>
      <p:sp>
        <p:nvSpPr>
          <p:cNvPr id="3" name="Content Placeholder 2"/>
          <p:cNvSpPr>
            <a:spLocks noGrp="1"/>
          </p:cNvSpPr>
          <p:nvPr>
            <p:ph idx="1"/>
          </p:nvPr>
        </p:nvSpPr>
        <p:spPr>
          <a:xfrm>
            <a:off x="0" y="838200"/>
            <a:ext cx="9144000" cy="6019800"/>
          </a:xfrm>
          <a:solidFill>
            <a:schemeClr val="accent4">
              <a:lumMod val="40000"/>
              <a:lumOff val="60000"/>
            </a:schemeClr>
          </a:solidFill>
        </p:spPr>
        <p:txBody>
          <a:bodyPr>
            <a:normAutofit/>
          </a:bodyPr>
          <a:lstStyle/>
          <a:p>
            <a:pPr marL="82296" indent="0">
              <a:buNone/>
            </a:pPr>
            <a:r>
              <a:rPr lang="en-US" sz="2000" dirty="0" smtClean="0">
                <a:solidFill>
                  <a:srgbClr val="00B050"/>
                </a:solidFill>
              </a:rPr>
              <a:t>Definition:</a:t>
            </a:r>
          </a:p>
          <a:p>
            <a:pPr marL="82296" indent="0">
              <a:buNone/>
            </a:pPr>
            <a:r>
              <a:rPr lang="en-US" sz="2000" dirty="0" smtClean="0">
                <a:solidFill>
                  <a:srgbClr val="00B050"/>
                </a:solidFill>
              </a:rPr>
              <a:t>www meaning </a:t>
            </a:r>
            <a:r>
              <a:rPr lang="en-US" sz="2000" i="1" u="sng" dirty="0" smtClean="0">
                <a:solidFill>
                  <a:srgbClr val="0000FF"/>
                </a:solidFill>
              </a:rPr>
              <a:t>“world wide web” </a:t>
            </a:r>
            <a:r>
              <a:rPr lang="en-US" sz="2000" dirty="0" smtClean="0">
                <a:solidFill>
                  <a:srgbClr val="00B050"/>
                </a:solidFill>
              </a:rPr>
              <a:t>is the collection of pages of information stored on computers all over the that are linked together by means of hyperlinks.</a:t>
            </a:r>
          </a:p>
          <a:p>
            <a:pPr marL="82296" indent="0">
              <a:buNone/>
            </a:pPr>
            <a:endParaRPr lang="en-US" sz="2000" dirty="0" smtClean="0">
              <a:solidFill>
                <a:srgbClr val="00B050"/>
              </a:solidFill>
            </a:endParaRPr>
          </a:p>
          <a:p>
            <a:pPr marL="82296" indent="0">
              <a:buNone/>
            </a:pPr>
            <a:r>
              <a:rPr lang="en-US" sz="2000" dirty="0" smtClean="0">
                <a:solidFill>
                  <a:srgbClr val="00B050"/>
                </a:solidFill>
              </a:rPr>
              <a:t>It can also be seen as part of the internet that contains linked text, image, sounds, videos, and other documents.</a:t>
            </a:r>
          </a:p>
          <a:p>
            <a:pPr marL="82296" indent="0">
              <a:buNone/>
            </a:pPr>
            <a:endParaRPr lang="en-US" sz="2000" dirty="0" smtClean="0">
              <a:solidFill>
                <a:srgbClr val="00B050"/>
              </a:solidFill>
            </a:endParaRPr>
          </a:p>
          <a:p>
            <a:pPr marL="82296" indent="0">
              <a:buNone/>
            </a:pPr>
            <a:endParaRPr lang="en-US" sz="2000" dirty="0" smtClean="0">
              <a:solidFill>
                <a:srgbClr val="00B050"/>
              </a:solidFill>
            </a:endParaRPr>
          </a:p>
          <a:p>
            <a:pPr marL="82296" indent="0">
              <a:buNone/>
            </a:pPr>
            <a:r>
              <a:rPr lang="en-US" sz="2000" dirty="0" smtClean="0">
                <a:solidFill>
                  <a:srgbClr val="00B050"/>
                </a:solidFill>
              </a:rPr>
              <a:t>Websites on the world wide web have </a:t>
            </a:r>
            <a:r>
              <a:rPr lang="en-US" sz="2000" i="1" u="sng" dirty="0" smtClean="0">
                <a:solidFill>
                  <a:srgbClr val="0000FF"/>
                </a:solidFill>
              </a:rPr>
              <a:t>“www”</a:t>
            </a:r>
            <a:r>
              <a:rPr lang="en-US" sz="2000" dirty="0" smtClean="0">
                <a:solidFill>
                  <a:srgbClr val="0000FF"/>
                </a:solidFill>
              </a:rPr>
              <a:t> </a:t>
            </a:r>
            <a:r>
              <a:rPr lang="en-US" sz="2000" dirty="0" smtClean="0">
                <a:solidFill>
                  <a:srgbClr val="00B050"/>
                </a:solidFill>
              </a:rPr>
              <a:t>in their address. For example Jovic is on the web at </a:t>
            </a:r>
            <a:r>
              <a:rPr lang="en-US" sz="2000" i="1" u="sng" dirty="0" smtClean="0">
                <a:solidFill>
                  <a:srgbClr val="0000FF"/>
                </a:solidFill>
              </a:rPr>
              <a:t>www.jovic.net</a:t>
            </a:r>
            <a:r>
              <a:rPr lang="en-US" sz="2000" i="1" u="sng" dirty="0">
                <a:solidFill>
                  <a:srgbClr val="0000FF"/>
                </a:solidFill>
              </a:rPr>
              <a:t> </a:t>
            </a:r>
            <a:r>
              <a:rPr lang="en-US" sz="2000" i="1" u="sng" dirty="0" smtClean="0">
                <a:solidFill>
                  <a:srgbClr val="0000FF"/>
                </a:solidFill>
              </a:rPr>
              <a:t>  </a:t>
            </a:r>
          </a:p>
          <a:p>
            <a:pPr marL="82296" indent="0">
              <a:buNone/>
            </a:pPr>
            <a:r>
              <a:rPr lang="en-US" sz="2000" dirty="0" smtClean="0">
                <a:solidFill>
                  <a:srgbClr val="00B050"/>
                </a:solidFill>
              </a:rPr>
              <a:t>A link can be made to another page on the same document or on documents in other  computers in any  part of the world. The link is usually underlined and once it is clicked.  It is clicked, it collects related documents together.</a:t>
            </a:r>
          </a:p>
          <a:p>
            <a:pPr marL="82296" indent="0">
              <a:buNone/>
            </a:pPr>
            <a:endParaRPr lang="en-US" sz="2000" i="1" u="sng" dirty="0" smtClean="0">
              <a:solidFill>
                <a:srgbClr val="00B050"/>
              </a:solidFill>
            </a:endParaRPr>
          </a:p>
        </p:txBody>
      </p:sp>
    </p:spTree>
    <p:extLst>
      <p:ext uri="{BB962C8B-B14F-4D97-AF65-F5344CB8AC3E}">
        <p14:creationId xmlns:p14="http://schemas.microsoft.com/office/powerpoint/2010/main" val="325586999"/>
      </p:ext>
    </p:extLst>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
        <p:nvSpPr>
          <p:cNvPr id="2" name="Title 1"/>
          <p:cNvSpPr>
            <a:spLocks noGrp="1"/>
          </p:cNvSpPr>
          <p:nvPr>
            <p:ph type="title"/>
          </p:nvPr>
        </p:nvSpPr>
        <p:spPr>
          <a:xfrm>
            <a:off x="0" y="0"/>
            <a:ext cx="9144000" cy="1417638"/>
          </a:xfrm>
          <a:noFill/>
        </p:spPr>
        <p:txBody>
          <a:bodyPr/>
          <a:lstStyle/>
          <a:p>
            <a:pPr algn="ctr"/>
            <a:r>
              <a:rPr lang="en-US" b="1" dirty="0" smtClean="0">
                <a:solidFill>
                  <a:srgbClr val="FF0000"/>
                </a:solidFill>
                <a:latin typeface="Blackadder ITC" pitchFamily="82" charset="0"/>
                <a:ea typeface="Tahoma" pitchFamily="34" charset="0"/>
                <a:cs typeface="Tahoma" pitchFamily="34" charset="0"/>
              </a:rPr>
              <a:t>HISTORY  OF  </a:t>
            </a:r>
            <a:r>
              <a:rPr lang="en-US" b="1" u="sng" dirty="0" smtClean="0">
                <a:solidFill>
                  <a:srgbClr val="0000FF"/>
                </a:solidFill>
                <a:latin typeface="Blackadder ITC" pitchFamily="82" charset="0"/>
                <a:ea typeface="Tahoma" pitchFamily="34" charset="0"/>
                <a:cs typeface="Tahoma" pitchFamily="34" charset="0"/>
              </a:rPr>
              <a:t>WWW</a:t>
            </a:r>
            <a:endParaRPr lang="en-US" b="1" u="sng" dirty="0">
              <a:solidFill>
                <a:srgbClr val="0000FF"/>
              </a:solidFill>
              <a:latin typeface="Blackadder ITC" pitchFamily="82" charset="0"/>
              <a:ea typeface="Tahoma" pitchFamily="34" charset="0"/>
              <a:cs typeface="Tahoma" pitchFamily="34" charset="0"/>
            </a:endParaRPr>
          </a:p>
        </p:txBody>
      </p:sp>
      <p:sp>
        <p:nvSpPr>
          <p:cNvPr id="3" name="Content Placeholder 2"/>
          <p:cNvSpPr>
            <a:spLocks noGrp="1"/>
          </p:cNvSpPr>
          <p:nvPr>
            <p:ph idx="1"/>
          </p:nvPr>
        </p:nvSpPr>
        <p:spPr>
          <a:xfrm>
            <a:off x="0" y="1371600"/>
            <a:ext cx="9144000" cy="5486400"/>
          </a:xfrm>
          <a:noFill/>
        </p:spPr>
        <p:txBody>
          <a:bodyPr/>
          <a:lstStyle/>
          <a:p>
            <a:pPr marL="596646" indent="-514350" algn="ctr">
              <a:buAutoNum type="arabicPeriod"/>
            </a:pPr>
            <a:endParaRPr lang="en-US" u="sng" dirty="0" smtClean="0"/>
          </a:p>
          <a:p>
            <a:pPr marL="596646" indent="-514350" algn="ctr">
              <a:buAutoNum type="arabicPeriod"/>
            </a:pPr>
            <a:endParaRPr lang="en-US" u="sng" dirty="0"/>
          </a:p>
          <a:p>
            <a:pPr marL="596646" indent="-514350" algn="ctr">
              <a:buAutoNum type="arabicPeriod"/>
            </a:pPr>
            <a:endParaRPr lang="en-US" u="sng" dirty="0" smtClean="0"/>
          </a:p>
          <a:p>
            <a:pPr marL="596646" indent="-514350" algn="ctr">
              <a:buAutoNum type="arabicPeriod"/>
            </a:pPr>
            <a:r>
              <a:rPr lang="en-US" sz="2800" u="sng" dirty="0" smtClean="0">
                <a:solidFill>
                  <a:srgbClr val="FFFF00"/>
                </a:solidFill>
              </a:rPr>
              <a:t>1980,</a:t>
            </a:r>
            <a:r>
              <a:rPr lang="en-US" sz="2800" dirty="0" smtClean="0">
                <a:solidFill>
                  <a:srgbClr val="FFFF00"/>
                </a:solidFill>
              </a:rPr>
              <a:t> 						</a:t>
            </a:r>
          </a:p>
          <a:p>
            <a:pPr marL="82296" indent="0" algn="ctr">
              <a:buNone/>
            </a:pPr>
            <a:r>
              <a:rPr lang="en-US" sz="2800" dirty="0" smtClean="0">
                <a:solidFill>
                  <a:srgbClr val="FFFF00"/>
                </a:solidFill>
              </a:rPr>
              <a:t>Timoty Berners-lee brought up the idea</a:t>
            </a:r>
            <a:endParaRPr lang="en-US" sz="2800" dirty="0">
              <a:solidFill>
                <a:srgbClr val="FFFF00"/>
              </a:solidFill>
            </a:endParaRPr>
          </a:p>
        </p:txBody>
      </p:sp>
    </p:spTree>
    <p:extLst>
      <p:ext uri="{BB962C8B-B14F-4D97-AF65-F5344CB8AC3E}">
        <p14:creationId xmlns:p14="http://schemas.microsoft.com/office/powerpoint/2010/main" val="4214824196"/>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207</TotalTime>
  <Words>523</Words>
  <Application>Microsoft Office PowerPoint</Application>
  <PresentationFormat>On-screen Show (4:3)</PresentationFormat>
  <Paragraphs>94</Paragraphs>
  <Slides>39</Slides>
  <Notes>0</Notes>
  <HiddenSlides>0</HiddenSlides>
  <MMClips>1</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Thatch</vt:lpstr>
      <vt:lpstr>PowerPoint Presentation</vt:lpstr>
      <vt:lpstr>PRESENTATION</vt:lpstr>
      <vt:lpstr>PowerPoint Presentation</vt:lpstr>
      <vt:lpstr>WORLD WIDE WEB  (WWW)</vt:lpstr>
      <vt:lpstr>INTRODUCTION</vt:lpstr>
      <vt:lpstr>PowerPoint Presentation</vt:lpstr>
      <vt:lpstr>        I     </vt:lpstr>
      <vt:lpstr>WHAT IS WWW?</vt:lpstr>
      <vt:lpstr>HISTORY  OF  WWW</vt:lpstr>
      <vt:lpstr>Timoty Berners-Lee</vt:lpstr>
      <vt:lpstr>PowerPoint Presentation</vt:lpstr>
      <vt:lpstr>EVOLUTION OF WEB TECHNOLOGIES</vt:lpstr>
      <vt:lpstr>PowerPoint Presentation</vt:lpstr>
      <vt:lpstr>INTERNET</vt:lpstr>
      <vt:lpstr>HISTORY OF INTERNET</vt:lpstr>
      <vt:lpstr>PowerPoint Presentation</vt:lpstr>
      <vt:lpstr>PowerPoint Presentation</vt:lpstr>
      <vt:lpstr>BASIC TERMINOLOGIES ASSOCIATED WITH THE WORLD WIDE WEB</vt:lpstr>
      <vt:lpstr>BASIC REQUIREMENTS TO LOG ONTO TO THE WEB</vt:lpstr>
      <vt:lpstr>2. MODEM</vt:lpstr>
      <vt:lpstr>3. Wi-Fi</vt:lpstr>
      <vt:lpstr>4. ROUTER</vt:lpstr>
      <vt:lpstr>5. APPLICATION SOFTWARE</vt:lpstr>
      <vt:lpstr>6. ISP</vt:lpstr>
      <vt:lpstr>7. SWITCH</vt:lpstr>
      <vt:lpstr>IMPACT OF THE WORLD WIDE WEB TO THE PHYSICAL WORLD</vt:lpstr>
      <vt:lpstr>PowerPoint Presentation</vt:lpstr>
      <vt:lpstr>PowerPoint Presentation</vt:lpstr>
      <vt:lpstr>  ABUSES TO THE WORLD WIDE WEB</vt:lpstr>
      <vt:lpstr>PowerPoint Presentation</vt:lpstr>
      <vt:lpstr>PowerPoint Presentation</vt:lpstr>
      <vt:lpstr>PowerPoint Presentation</vt:lpstr>
      <vt:lpstr>PowerPoint Presentation</vt:lpstr>
      <vt:lpstr>PowerPoint Presentation</vt:lpstr>
      <vt:lpstr>PowerPoint Presentation</vt:lpstr>
      <vt:lpstr>STATISTICS</vt:lpstr>
      <vt:lpstr>FUTURE DEVELOPMENTS</vt:lpstr>
      <vt:lpstr>PowerPoint Presentation</vt:lpstr>
      <vt:lpstr>SOFTWARE FOR WEBSITE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ABOH ICT</dc:creator>
  <cp:lastModifiedBy>ABOH ICT</cp:lastModifiedBy>
  <cp:revision>20</cp:revision>
  <dcterms:created xsi:type="dcterms:W3CDTF">2024-10-16T09:25:57Z</dcterms:created>
  <dcterms:modified xsi:type="dcterms:W3CDTF">2024-10-16T12:53:27Z</dcterms:modified>
</cp:coreProperties>
</file>